
<file path=[Content_Types].xml><?xml version="1.0" encoding="utf-8"?>
<Types xmlns="http://schemas.openxmlformats.org/package/2006/content-types"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rgbClr val="03A8D6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BA8D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rgbClr val="03A8D6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8ABA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008AB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ADEFF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AEAEB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90196"/>
              <a:satOff val="16169"/>
              <a:lumOff val="-19584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12616"/>
              <a:satOff val="21048"/>
              <a:lumOff val="-2941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D238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F7EA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A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19922"/>
              <a:satOff val="-56679"/>
              <a:lumOff val="-26479"/>
            </a:schemeClr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AEBEB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28106"/>
              <a:satOff val="-38633"/>
              <a:lumOff val="-1788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/>
      <a:tcStyle>
        <a:tcBdr/>
        <a:fill>
          <a:solidFill>
            <a:srgbClr val="BBBBB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21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B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434335"/>
            <a:ext cx="21945600" cy="706629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600" b="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5200" b="0" spc="-52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5200" b="0" spc="-52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5200" b="0" spc="-52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5200" b="0" spc="-52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5200" b="0" spc="-52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127375"/>
            <a:ext cx="21945600" cy="5524500"/>
          </a:xfrm>
          <a:prstGeom prst="rect">
            <a:avLst/>
          </a:prstGeom>
        </p:spPr>
        <p:txBody>
          <a:bodyPr/>
          <a:lstStyle>
            <a:lvl1pPr defTabSz="584200">
              <a:defRPr sz="22000" spc="-220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763675"/>
            <a:ext cx="21945600" cy="41928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14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4572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14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9144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14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13716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14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18288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14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solidFill>
          <a:srgbClr val="FFC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2334623"/>
            <a:ext cx="21945600" cy="7612249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50000" b="0" cap="all" spc="-5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4572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50000" b="0" cap="all" spc="-5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9144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50000" b="0" cap="all" spc="-5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13716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50000" b="0" cap="all" spc="-5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18288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50000" b="0" cap="all" spc="-5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9436100"/>
            <a:ext cx="21945599" cy="6299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sz="3200" b="0" cap="all" spc="-32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00B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771900" y="4464048"/>
            <a:ext cx="16840200" cy="4883152"/>
          </a:xfrm>
          <a:prstGeom prst="rect">
            <a:avLst/>
          </a:prstGeom>
        </p:spPr>
        <p:txBody>
          <a:bodyPr anchor="ctr"/>
          <a:lstStyle>
            <a:lvl1pPr marL="431800" indent="-4318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14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431800" indent="254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14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431800" indent="4826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14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431800" indent="9398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14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431800" indent="13970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14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203700" y="9372600"/>
            <a:ext cx="16840200" cy="68072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ts val="3600"/>
              </a:lnSpc>
              <a:spcBef>
                <a:spcPts val="0"/>
              </a:spcBef>
              <a:buClrTx/>
              <a:buSzTx/>
              <a:buNone/>
              <a:defRPr sz="3200" b="0" cap="all" spc="-32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495873917_2724x1818.jpg"/>
          <p:cNvSpPr>
            <a:spLocks noGrp="1"/>
          </p:cNvSpPr>
          <p:nvPr>
            <p:ph type="pic" sz="half" idx="21"/>
          </p:nvPr>
        </p:nvSpPr>
        <p:spPr>
          <a:xfrm>
            <a:off x="635000" y="6832600"/>
            <a:ext cx="12877800" cy="85899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496036167_2890x1683.jpg"/>
          <p:cNvSpPr>
            <a:spLocks noGrp="1"/>
          </p:cNvSpPr>
          <p:nvPr>
            <p:ph type="pic" sz="half" idx="22"/>
          </p:nvPr>
        </p:nvSpPr>
        <p:spPr>
          <a:xfrm>
            <a:off x="88900" y="-177800"/>
            <a:ext cx="14008100" cy="815765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idx="23"/>
          </p:nvPr>
        </p:nvSpPr>
        <p:spPr>
          <a:xfrm>
            <a:off x="12814300" y="-355600"/>
            <a:ext cx="1203395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495873917_2724x1818.jpg"/>
          <p:cNvSpPr>
            <a:spLocks noGrp="1"/>
          </p:cNvSpPr>
          <p:nvPr>
            <p:ph type="pic" idx="21"/>
          </p:nvPr>
        </p:nvSpPr>
        <p:spPr>
          <a:xfrm>
            <a:off x="635000" y="-1181110"/>
            <a:ext cx="23114000" cy="154178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496036167_2890x1683.jpg"/>
          <p:cNvSpPr>
            <a:spLocks noGrp="1"/>
          </p:cNvSpPr>
          <p:nvPr>
            <p:ph type="pic" idx="21"/>
          </p:nvPr>
        </p:nvSpPr>
        <p:spPr>
          <a:xfrm>
            <a:off x="-38100" y="-267934"/>
            <a:ext cx="24472902" cy="14251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5200" b="0" spc="-52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5200" b="0" spc="-52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5200" b="0" spc="-52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5200" b="0" spc="-52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5200" b="0" spc="-52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124200"/>
            <a:ext cx="21945600" cy="5524500"/>
          </a:xfrm>
          <a:prstGeom prst="rect">
            <a:avLst/>
          </a:prstGeom>
        </p:spPr>
        <p:txBody>
          <a:bodyPr/>
          <a:lstStyle>
            <a:lvl1pPr defTabSz="584200">
              <a:defRPr sz="22000" spc="-220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2438400"/>
            <a:ext cx="21945600" cy="711200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600" b="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solidFill>
          <a:srgbClr val="00B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100800" y="8229600"/>
            <a:ext cx="4584700" cy="31237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200" b="0" spc="-32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200" b="0" spc="-32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200" b="0" spc="-32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200" b="0" spc="-32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200" b="0" spc="-32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r>
              <a:t>Caption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3" name="Image"/>
          <p:cNvSpPr>
            <a:spLocks noGrp="1"/>
          </p:cNvSpPr>
          <p:nvPr>
            <p:ph type="pic" idx="21"/>
          </p:nvPr>
        </p:nvSpPr>
        <p:spPr>
          <a:xfrm>
            <a:off x="528828" y="0"/>
            <a:ext cx="17992344" cy="12001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7937906"/>
            <a:ext cx="17780000" cy="5651592"/>
          </a:xfrm>
          <a:prstGeom prst="rect">
            <a:avLst/>
          </a:prstGeom>
        </p:spPr>
        <p:txBody>
          <a:bodyPr anchor="b"/>
          <a:lstStyle>
            <a:lvl1pPr algn="ctr" defTabSz="584200">
              <a:defRPr sz="22000" spc="-220">
                <a:solidFill>
                  <a:srgbClr val="FFD74C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35" name="Line"/>
          <p:cNvSpPr/>
          <p:nvPr/>
        </p:nvSpPr>
        <p:spPr>
          <a:xfrm>
            <a:off x="19169012" y="11874500"/>
            <a:ext cx="1549401" cy="0"/>
          </a:xfrm>
          <a:prstGeom prst="ellipse">
            <a:avLst/>
          </a:prstGeom>
          <a:ln w="254000">
            <a:solidFill>
              <a:srgbClr val="FFD74C"/>
            </a:solidFill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 sz="300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endParaRPr/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728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6311900"/>
            <a:ext cx="8356600" cy="61849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2439639"/>
            <a:ext cx="8356600" cy="3068291"/>
          </a:xfrm>
          <a:prstGeom prst="rect">
            <a:avLst/>
          </a:prstGeom>
        </p:spPr>
        <p:txBody>
          <a:bodyPr/>
          <a:lstStyle>
            <a:lvl1pPr>
              <a:defRPr sz="10000" spc="-100"/>
            </a:lvl1pPr>
          </a:lstStyle>
          <a:p>
            <a:r>
              <a:t>Slide Title</a:t>
            </a:r>
          </a:p>
        </p:txBody>
      </p:sp>
      <p:sp>
        <p:nvSpPr>
          <p:cNvPr id="62" name="Rectangle"/>
          <p:cNvSpPr/>
          <p:nvPr/>
        </p:nvSpPr>
        <p:spPr>
          <a:xfrm>
            <a:off x="10795000" y="0"/>
            <a:ext cx="13614400" cy="13716000"/>
          </a:xfrm>
          <a:prstGeom prst="rect">
            <a:avLst/>
          </a:prstGeom>
          <a:solidFill>
            <a:srgbClr val="00BF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sz="300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endParaRPr/>
          </a:p>
        </p:txBody>
      </p:sp>
      <p:sp>
        <p:nvSpPr>
          <p:cNvPr id="63" name="638623930_2326x1548.jpg"/>
          <p:cNvSpPr>
            <a:spLocks noGrp="1"/>
          </p:cNvSpPr>
          <p:nvPr>
            <p:ph type="pic" idx="21"/>
          </p:nvPr>
        </p:nvSpPr>
        <p:spPr>
          <a:xfrm>
            <a:off x="9156700" y="-38100"/>
            <a:ext cx="19693467" cy="13106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1646935"/>
            <a:ext cx="8356600" cy="77012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600" b="0" cap="all">
                <a:solidFill>
                  <a:srgbClr val="00C7FC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B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4064000"/>
            <a:ext cx="21945600" cy="5930900"/>
          </a:xfrm>
          <a:prstGeom prst="rect">
            <a:avLst/>
          </a:prstGeom>
        </p:spPr>
        <p:txBody>
          <a:bodyPr anchor="ctr"/>
          <a:lstStyle>
            <a:lvl1pPr defTabSz="584200">
              <a:defRPr spc="0">
                <a:solidFill>
                  <a:srgbClr val="FFFFFF"/>
                </a:soli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bg>
      <p:bgPr>
        <a:solidFill>
          <a:srgbClr val="FFC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t>Agenda Title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594100"/>
            <a:ext cx="21945600" cy="89027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z="5400" spc="-53">
                <a:solidFill>
                  <a:srgbClr val="000000"/>
                </a:solidFill>
              </a:defRPr>
            </a:lvl1pPr>
            <a:lvl2pPr marL="0" indent="4572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z="5400" spc="-53">
                <a:solidFill>
                  <a:srgbClr val="000000"/>
                </a:solidFill>
              </a:defRPr>
            </a:lvl2pPr>
            <a:lvl3pPr marL="0" indent="9144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z="5400" spc="-53">
                <a:solidFill>
                  <a:srgbClr val="000000"/>
                </a:solidFill>
              </a:defRPr>
            </a:lvl3pPr>
            <a:lvl4pPr marL="0" indent="13716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z="5400" spc="-53">
                <a:solidFill>
                  <a:srgbClr val="000000"/>
                </a:solidFill>
              </a:defRPr>
            </a:lvl4pPr>
            <a:lvl5pPr marL="0" indent="18288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z="5400" spc="-53">
                <a:solidFill>
                  <a:srgbClr val="000000"/>
                </a:solidFill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733800"/>
            <a:ext cx="21945600" cy="876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1219200"/>
            <a:ext cx="219456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sz="180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all" spc="-140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1pPr>
      <a:lvl2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all" spc="-140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2pPr>
      <a:lvl3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all" spc="-140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3pPr>
      <a:lvl4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all" spc="-140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4pPr>
      <a:lvl5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all" spc="-140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5pPr>
      <a:lvl6pPr marL="0" marR="0" indent="2286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all" spc="-140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6pPr>
      <a:lvl7pPr marL="0" marR="0" indent="2743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all" spc="-140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7pPr>
      <a:lvl8pPr marL="0" marR="0" indent="3200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all" spc="-140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8pPr>
      <a:lvl9pPr marL="0" marR="0" indent="3657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all" spc="-140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9pPr>
    </p:titleStyle>
    <p:bodyStyle>
      <a:lvl1pPr marL="6858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4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13716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4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20574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4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27432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4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34290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4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41148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4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48006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4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54864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4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61722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4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1pPr>
      <a:lvl2pPr marL="0" marR="0" indent="4572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2pPr>
      <a:lvl3pPr marL="0" marR="0" indent="9144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3pPr>
      <a:lvl4pPr marL="0" marR="0" indent="13716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4pPr>
      <a:lvl5pPr marL="0" marR="0" indent="18288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5pPr>
      <a:lvl6pPr marL="0" marR="0" indent="22860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6pPr>
      <a:lvl7pPr marL="0" marR="0" indent="27432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7pPr>
      <a:lvl8pPr marL="0" marR="0" indent="32004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8pPr>
      <a:lvl9pPr marL="0" marR="0" indent="36576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hat the heck is"/>
          <p:cNvSpPr txBox="1">
            <a:spLocks noGrp="1"/>
          </p:cNvSpPr>
          <p:nvPr>
            <p:ph type="body" idx="21"/>
          </p:nvPr>
        </p:nvSpPr>
        <p:spPr>
          <a:xfrm>
            <a:off x="10067376" y="1092037"/>
            <a:ext cx="5279720" cy="15455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759459">
              <a:defRPr sz="4416"/>
            </a:lvl1pPr>
          </a:lstStyle>
          <a:p>
            <a:r>
              <a:t>What the heck is</a:t>
            </a:r>
          </a:p>
        </p:txBody>
      </p:sp>
      <p:sp>
        <p:nvSpPr>
          <p:cNvPr id="151" name="Presentation Title"/>
          <p:cNvSpPr txBox="1">
            <a:spLocks noGrp="1"/>
          </p:cNvSpPr>
          <p:nvPr>
            <p:ph type="ctrTitle"/>
          </p:nvPr>
        </p:nvSpPr>
        <p:spPr>
          <a:xfrm>
            <a:off x="5234236" y="3127375"/>
            <a:ext cx="16798148" cy="5504061"/>
          </a:xfrm>
          <a:prstGeom prst="rect">
            <a:avLst/>
          </a:prstGeom>
        </p:spPr>
        <p:txBody>
          <a:bodyPr/>
          <a:lstStyle/>
          <a:p>
            <a:pPr defTabSz="233679">
              <a:defRPr sz="8800" spc="-88"/>
            </a:pPr>
            <a:endParaRPr/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236" y="3127375"/>
            <a:ext cx="12918177" cy="5397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he most widely us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245363">
              <a:defRPr sz="21000" spc="-210"/>
            </a:pPr>
            <a:r>
              <a:rPr sz="15000" dirty="0"/>
              <a:t>The most widely used</a:t>
            </a:r>
          </a:p>
          <a:p>
            <a:pPr defTabSz="245363">
              <a:defRPr sz="21000" spc="-210"/>
            </a:pPr>
            <a:r>
              <a:rPr sz="15000" dirty="0"/>
              <a:t> version control system </a:t>
            </a:r>
          </a:p>
          <a:p>
            <a:pPr defTabSz="245363">
              <a:defRPr sz="21000" spc="-210"/>
            </a:pPr>
            <a:r>
              <a:rPr sz="15000" dirty="0"/>
              <a:t>in the world</a:t>
            </a:r>
          </a:p>
        </p:txBody>
      </p:sp>
      <p:sp>
        <p:nvSpPr>
          <p:cNvPr id="155" name="(True story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(True story)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creen Shot 2021-08-28 at 8.54.03 PM.png" descr="Screen Shot 2021-08-28 at 8.54.03 PM.png"/>
          <p:cNvPicPr>
            <a:picLocks noChangeAspect="1"/>
          </p:cNvPicPr>
          <p:nvPr/>
        </p:nvPicPr>
        <p:blipFill>
          <a:blip r:embed="rId2"/>
          <a:srcRect l="4233" r="4233"/>
          <a:stretch>
            <a:fillRect/>
          </a:stretch>
        </p:blipFill>
        <p:spPr>
          <a:xfrm>
            <a:off x="3929528" y="546269"/>
            <a:ext cx="13943872" cy="941211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his is a brutal way to save files"/>
          <p:cNvSpPr txBox="1">
            <a:spLocks noGrp="1"/>
          </p:cNvSpPr>
          <p:nvPr>
            <p:ph type="title"/>
          </p:nvPr>
        </p:nvSpPr>
        <p:spPr>
          <a:xfrm>
            <a:off x="1053225" y="10102098"/>
            <a:ext cx="19696413" cy="2594037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algn="ctr" defTabSz="479044">
              <a:defRPr sz="18040" spc="-180">
                <a:solidFill>
                  <a:srgbClr val="FFD74C"/>
                </a:solidFill>
              </a:defRPr>
            </a:lvl1pPr>
          </a:lstStyle>
          <a:p>
            <a:r>
              <a:t>This is a brutal way to save files</a:t>
            </a:r>
          </a:p>
        </p:txBody>
      </p:sp>
      <p:sp>
        <p:nvSpPr>
          <p:cNvPr id="159" name="…. and we’re all guilty of it"/>
          <p:cNvSpPr txBox="1">
            <a:spLocks noGrp="1"/>
          </p:cNvSpPr>
          <p:nvPr>
            <p:ph type="body" sz="quarter" idx="4294967295"/>
          </p:nvPr>
        </p:nvSpPr>
        <p:spPr>
          <a:xfrm>
            <a:off x="18398861" y="12339679"/>
            <a:ext cx="5029966" cy="10777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200" b="0" spc="-32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r>
              <a:t>…. and we’re all guilty of it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it is built around a distributed architecture"/>
          <p:cNvSpPr txBox="1">
            <a:spLocks noGrp="1"/>
          </p:cNvSpPr>
          <p:nvPr>
            <p:ph type="body" sz="half" idx="1"/>
          </p:nvPr>
        </p:nvSpPr>
        <p:spPr>
          <a:xfrm>
            <a:off x="244577" y="3033619"/>
            <a:ext cx="23894846" cy="4192882"/>
          </a:xfrm>
          <a:prstGeom prst="rect">
            <a:avLst/>
          </a:prstGeom>
        </p:spPr>
        <p:txBody>
          <a:bodyPr/>
          <a:lstStyle/>
          <a:p>
            <a:r>
              <a:t>Git is built around a distributed architecture</a:t>
            </a:r>
          </a:p>
        </p:txBody>
      </p:sp>
      <p:sp>
        <p:nvSpPr>
          <p:cNvPr id="162" name="Every developers working copy is also it’s own repository…"/>
          <p:cNvSpPr txBox="1"/>
          <p:nvPr/>
        </p:nvSpPr>
        <p:spPr>
          <a:xfrm>
            <a:off x="10618984" y="6252707"/>
            <a:ext cx="1287532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600"/>
            </a:pPr>
            <a:r>
              <a:rPr dirty="0"/>
              <a:t>Every developer</a:t>
            </a:r>
            <a:r>
              <a:rPr lang="en-US" dirty="0"/>
              <a:t>'</a:t>
            </a:r>
            <a:r>
              <a:rPr dirty="0"/>
              <a:t>s working copy is also its own repository</a:t>
            </a:r>
          </a:p>
          <a:p>
            <a:pPr algn="r">
              <a:defRPr sz="3600"/>
            </a:pPr>
            <a:r>
              <a:rPr dirty="0"/>
              <a:t>That means you can work offline and STILL maintain commits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Basics of g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Basics of git</a:t>
            </a:r>
          </a:p>
        </p:txBody>
      </p:sp>
      <p:sp>
        <p:nvSpPr>
          <p:cNvPr id="165" name="Create a remote REPOSITORY"/>
          <p:cNvSpPr txBox="1">
            <a:spLocks noGrp="1"/>
          </p:cNvSpPr>
          <p:nvPr>
            <p:ph type="body" sz="quarter" idx="1"/>
          </p:nvPr>
        </p:nvSpPr>
        <p:spPr>
          <a:xfrm>
            <a:off x="1219200" y="3594100"/>
            <a:ext cx="12743074" cy="1139570"/>
          </a:xfrm>
          <a:prstGeom prst="rect">
            <a:avLst/>
          </a:prstGeom>
        </p:spPr>
        <p:txBody>
          <a:bodyPr/>
          <a:lstStyle/>
          <a:p>
            <a:r>
              <a:t>Create a remote REPOSITORY</a:t>
            </a:r>
          </a:p>
        </p:txBody>
      </p:sp>
      <p:sp>
        <p:nvSpPr>
          <p:cNvPr id="166" name="CLONE the repository to your local machine"/>
          <p:cNvSpPr txBox="1"/>
          <p:nvPr/>
        </p:nvSpPr>
        <p:spPr>
          <a:xfrm>
            <a:off x="1186557" y="4602449"/>
            <a:ext cx="14223849" cy="1048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>
            <a:lvl1pPr algn="l">
              <a:lnSpc>
                <a:spcPct val="140000"/>
              </a:lnSpc>
              <a:defRPr sz="5400" b="1" spc="-53"/>
            </a:lvl1pPr>
          </a:lstStyle>
          <a:p>
            <a:r>
              <a:t>CLONE the repository to your local machine</a:t>
            </a:r>
          </a:p>
        </p:txBody>
      </p:sp>
      <p:sp>
        <p:nvSpPr>
          <p:cNvPr id="167" name="ADD some files"/>
          <p:cNvSpPr txBox="1"/>
          <p:nvPr/>
        </p:nvSpPr>
        <p:spPr>
          <a:xfrm>
            <a:off x="1186557" y="5610798"/>
            <a:ext cx="14223849" cy="104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algn="l">
              <a:lnSpc>
                <a:spcPct val="140000"/>
              </a:lnSpc>
              <a:defRPr sz="5400" b="1" spc="-53"/>
            </a:lvl1pPr>
          </a:lstStyle>
          <a:p>
            <a:r>
              <a:rPr dirty="0"/>
              <a:t>ADD some files</a:t>
            </a:r>
          </a:p>
        </p:txBody>
      </p:sp>
      <p:sp>
        <p:nvSpPr>
          <p:cNvPr id="168" name="COMMIT the changes"/>
          <p:cNvSpPr txBox="1"/>
          <p:nvPr/>
        </p:nvSpPr>
        <p:spPr>
          <a:xfrm>
            <a:off x="1186557" y="6666575"/>
            <a:ext cx="14223849" cy="1048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algn="l">
              <a:lnSpc>
                <a:spcPct val="140000"/>
              </a:lnSpc>
              <a:defRPr sz="5400" b="1" spc="-53"/>
            </a:lvl1pPr>
          </a:lstStyle>
          <a:p>
            <a:r>
              <a:t>COMMIT the changes</a:t>
            </a:r>
          </a:p>
        </p:txBody>
      </p:sp>
      <p:sp>
        <p:nvSpPr>
          <p:cNvPr id="169" name="PUSH the changes to the remote repository"/>
          <p:cNvSpPr txBox="1"/>
          <p:nvPr/>
        </p:nvSpPr>
        <p:spPr>
          <a:xfrm>
            <a:off x="1186557" y="7629180"/>
            <a:ext cx="14223849" cy="104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>
            <a:lvl1pPr algn="l">
              <a:lnSpc>
                <a:spcPct val="140000"/>
              </a:lnSpc>
              <a:defRPr sz="5400" b="1" spc="-53"/>
            </a:lvl1pPr>
          </a:lstStyle>
          <a:p>
            <a:r>
              <a:t>PUSH the changes to the remote repository</a:t>
            </a:r>
          </a:p>
        </p:txBody>
      </p:sp>
      <p:sp>
        <p:nvSpPr>
          <p:cNvPr id="170" name="Create a BRANCH"/>
          <p:cNvSpPr txBox="1"/>
          <p:nvPr/>
        </p:nvSpPr>
        <p:spPr>
          <a:xfrm>
            <a:off x="1186557" y="8555923"/>
            <a:ext cx="14223849" cy="104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algn="l">
              <a:lnSpc>
                <a:spcPct val="140000"/>
              </a:lnSpc>
              <a:defRPr sz="5400" b="1" spc="-53"/>
            </a:lvl1pPr>
          </a:lstStyle>
          <a:p>
            <a:r>
              <a:t>Create a BRANCH</a:t>
            </a:r>
          </a:p>
        </p:txBody>
      </p:sp>
      <p:sp>
        <p:nvSpPr>
          <p:cNvPr id="171" name="Make changes, add some files, commit the changes"/>
          <p:cNvSpPr txBox="1"/>
          <p:nvPr/>
        </p:nvSpPr>
        <p:spPr>
          <a:xfrm>
            <a:off x="1170236" y="9533314"/>
            <a:ext cx="17101048" cy="1048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>
            <a:lvl1pPr algn="l">
              <a:lnSpc>
                <a:spcPct val="140000"/>
              </a:lnSpc>
              <a:defRPr sz="5400" b="1" spc="-53"/>
            </a:lvl1pPr>
          </a:lstStyle>
          <a:p>
            <a:r>
              <a:t>Make changes, add some files, commit the changes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1" animBg="1" advAuto="0"/>
      <p:bldP spid="166" grpId="2" animBg="1" advAuto="0"/>
      <p:bldP spid="167" grpId="3" animBg="1" advAuto="0"/>
      <p:bldP spid="168" grpId="4" animBg="1" advAuto="0"/>
      <p:bldP spid="169" grpId="5" animBg="1" advAuto="0"/>
      <p:bldP spid="170" grpId="6" animBg="1" advAuto="0"/>
      <p:bldP spid="171" grpId="7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terminal.mov" descr="terminal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0239" y="1233809"/>
            <a:ext cx="18170462" cy="11248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86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NTER………"/>
          <p:cNvSpPr txBox="1">
            <a:spLocks noGrp="1"/>
          </p:cNvSpPr>
          <p:nvPr>
            <p:ph type="body" sz="quarter" idx="1"/>
          </p:nvPr>
        </p:nvSpPr>
        <p:spPr>
          <a:xfrm>
            <a:off x="-2485732" y="632274"/>
            <a:ext cx="15311254" cy="4124409"/>
          </a:xfrm>
          <a:prstGeom prst="rect">
            <a:avLst/>
          </a:prstGeom>
        </p:spPr>
        <p:txBody>
          <a:bodyPr/>
          <a:lstStyle/>
          <a:p>
            <a:r>
              <a:t>ENTER………</a:t>
            </a:r>
          </a:p>
        </p:txBody>
      </p:sp>
      <p:pic>
        <p:nvPicPr>
          <p:cNvPr id="176" name="Swimmy-Space-Kraken-v6-04.gif" descr="Swimmy-Space-Kraken-v6-04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841609" y="825500"/>
            <a:ext cx="5080001" cy="1206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he animation alone sold me on GitKraken…"/>
          <p:cNvSpPr txBox="1"/>
          <p:nvPr/>
        </p:nvSpPr>
        <p:spPr>
          <a:xfrm>
            <a:off x="14953267" y="10992003"/>
            <a:ext cx="7817570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The animation alone sold me on GitKraken</a:t>
            </a:r>
          </a:p>
          <a:p>
            <a:pPr algn="r">
              <a:defRPr sz="2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r">
              <a:defRPr sz="2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(Another true story)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uper duper branching for maximo support"/>
          <p:cNvSpPr txBox="1">
            <a:spLocks noGrp="1"/>
          </p:cNvSpPr>
          <p:nvPr>
            <p:ph type="body" idx="21"/>
          </p:nvPr>
        </p:nvSpPr>
        <p:spPr>
          <a:xfrm>
            <a:off x="1219200" y="12109675"/>
            <a:ext cx="21945600" cy="6299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Super duper branching for maximo support</a:t>
            </a:r>
          </a:p>
        </p:txBody>
      </p:sp>
      <p:pic>
        <p:nvPicPr>
          <p:cNvPr id="180" name="Maximo_Screen.png" descr="Maximo_Scre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27" y="848026"/>
            <a:ext cx="21676146" cy="10571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IT Flow"/>
          <p:cNvSpPr txBox="1">
            <a:spLocks noGrp="1"/>
          </p:cNvSpPr>
          <p:nvPr>
            <p:ph type="title"/>
          </p:nvPr>
        </p:nvSpPr>
        <p:spPr>
          <a:xfrm>
            <a:off x="431984" y="313902"/>
            <a:ext cx="21945601" cy="2298701"/>
          </a:xfrm>
          <a:prstGeom prst="rect">
            <a:avLst/>
          </a:prstGeom>
        </p:spPr>
        <p:txBody>
          <a:bodyPr/>
          <a:lstStyle/>
          <a:p>
            <a:r>
              <a:t>GIT Flow</a:t>
            </a:r>
          </a:p>
        </p:txBody>
      </p:sp>
      <p:grpSp>
        <p:nvGrpSpPr>
          <p:cNvPr id="185" name="Group"/>
          <p:cNvGrpSpPr/>
          <p:nvPr/>
        </p:nvGrpSpPr>
        <p:grpSpPr>
          <a:xfrm>
            <a:off x="634384" y="5299997"/>
            <a:ext cx="3036162" cy="1270001"/>
            <a:chOff x="0" y="0"/>
            <a:chExt cx="3036160" cy="1270000"/>
          </a:xfrm>
        </p:grpSpPr>
        <p:sp>
          <p:nvSpPr>
            <p:cNvPr id="183" name="Rectangle"/>
            <p:cNvSpPr/>
            <p:nvPr/>
          </p:nvSpPr>
          <p:spPr>
            <a:xfrm>
              <a:off x="0" y="0"/>
              <a:ext cx="3036161" cy="1270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3000" cap="all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  <a:endParaRPr/>
            </a:p>
          </p:txBody>
        </p:sp>
        <p:sp>
          <p:nvSpPr>
            <p:cNvPr id="184" name="HOTFIX"/>
            <p:cNvSpPr txBox="1"/>
            <p:nvPr/>
          </p:nvSpPr>
          <p:spPr>
            <a:xfrm>
              <a:off x="290304" y="419100"/>
              <a:ext cx="1110921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HOTFIX</a:t>
              </a:r>
            </a:p>
          </p:txBody>
        </p:sp>
      </p:grpSp>
      <p:grpSp>
        <p:nvGrpSpPr>
          <p:cNvPr id="188" name="Group"/>
          <p:cNvGrpSpPr/>
          <p:nvPr/>
        </p:nvGrpSpPr>
        <p:grpSpPr>
          <a:xfrm>
            <a:off x="634384" y="2960345"/>
            <a:ext cx="3036162" cy="1270001"/>
            <a:chOff x="0" y="0"/>
            <a:chExt cx="3036160" cy="1270000"/>
          </a:xfrm>
        </p:grpSpPr>
        <p:sp>
          <p:nvSpPr>
            <p:cNvPr id="186" name="Rectangle"/>
            <p:cNvSpPr/>
            <p:nvPr/>
          </p:nvSpPr>
          <p:spPr>
            <a:xfrm>
              <a:off x="0" y="0"/>
              <a:ext cx="3036161" cy="12700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3000" cap="all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  <a:endParaRPr/>
            </a:p>
          </p:txBody>
        </p:sp>
        <p:sp>
          <p:nvSpPr>
            <p:cNvPr id="187" name="MAIN"/>
            <p:cNvSpPr txBox="1"/>
            <p:nvPr/>
          </p:nvSpPr>
          <p:spPr>
            <a:xfrm>
              <a:off x="222732" y="419099"/>
              <a:ext cx="824536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MAIN</a:t>
              </a:r>
            </a:p>
          </p:txBody>
        </p:sp>
      </p:grpSp>
      <p:grpSp>
        <p:nvGrpSpPr>
          <p:cNvPr id="191" name="Group"/>
          <p:cNvGrpSpPr/>
          <p:nvPr/>
        </p:nvGrpSpPr>
        <p:grpSpPr>
          <a:xfrm>
            <a:off x="634384" y="7639649"/>
            <a:ext cx="3036162" cy="1270001"/>
            <a:chOff x="0" y="0"/>
            <a:chExt cx="3036160" cy="1270000"/>
          </a:xfrm>
        </p:grpSpPr>
        <p:sp>
          <p:nvSpPr>
            <p:cNvPr id="189" name="Rectangle"/>
            <p:cNvSpPr/>
            <p:nvPr/>
          </p:nvSpPr>
          <p:spPr>
            <a:xfrm>
              <a:off x="0" y="0"/>
              <a:ext cx="3036161" cy="127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3000" cap="all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  <a:endParaRPr/>
            </a:p>
          </p:txBody>
        </p:sp>
        <p:sp>
          <p:nvSpPr>
            <p:cNvPr id="190" name="DEV"/>
            <p:cNvSpPr txBox="1"/>
            <p:nvPr/>
          </p:nvSpPr>
          <p:spPr>
            <a:xfrm>
              <a:off x="300545" y="419099"/>
              <a:ext cx="668910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DEV</a:t>
              </a:r>
            </a:p>
          </p:txBody>
        </p:sp>
      </p:grpSp>
      <p:grpSp>
        <p:nvGrpSpPr>
          <p:cNvPr id="194" name="Group"/>
          <p:cNvGrpSpPr/>
          <p:nvPr/>
        </p:nvGrpSpPr>
        <p:grpSpPr>
          <a:xfrm>
            <a:off x="634384" y="10075389"/>
            <a:ext cx="3036162" cy="1270001"/>
            <a:chOff x="0" y="0"/>
            <a:chExt cx="3036160" cy="1270000"/>
          </a:xfrm>
        </p:grpSpPr>
        <p:sp>
          <p:nvSpPr>
            <p:cNvPr id="192" name="Rectangle"/>
            <p:cNvSpPr/>
            <p:nvPr/>
          </p:nvSpPr>
          <p:spPr>
            <a:xfrm>
              <a:off x="0" y="0"/>
              <a:ext cx="3036161" cy="1270000"/>
            </a:xfrm>
            <a:prstGeom prst="rect">
              <a:avLst/>
            </a:prstGeom>
            <a:solidFill>
              <a:schemeClr val="accent2">
                <a:hueOff val="386192"/>
                <a:satOff val="21048"/>
                <a:lumOff val="-2046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3000" cap="all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  <a:endParaRPr/>
            </a:p>
          </p:txBody>
        </p:sp>
        <p:sp>
          <p:nvSpPr>
            <p:cNvPr id="193" name="FEATURE"/>
            <p:cNvSpPr txBox="1"/>
            <p:nvPr/>
          </p:nvSpPr>
          <p:spPr>
            <a:xfrm>
              <a:off x="211907" y="419099"/>
              <a:ext cx="1318515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FEATURE</a:t>
              </a:r>
            </a:p>
          </p:txBody>
        </p:sp>
      </p:grpSp>
      <p:grpSp>
        <p:nvGrpSpPr>
          <p:cNvPr id="197" name="Group"/>
          <p:cNvGrpSpPr/>
          <p:nvPr/>
        </p:nvGrpSpPr>
        <p:grpSpPr>
          <a:xfrm>
            <a:off x="3055035" y="2960345"/>
            <a:ext cx="2896668" cy="1270001"/>
            <a:chOff x="0" y="0"/>
            <a:chExt cx="2896667" cy="1270000"/>
          </a:xfrm>
        </p:grpSpPr>
        <p:sp>
          <p:nvSpPr>
            <p:cNvPr id="195" name="Circle"/>
            <p:cNvSpPr/>
            <p:nvPr/>
          </p:nvSpPr>
          <p:spPr>
            <a:xfrm>
              <a:off x="1626667" y="0"/>
              <a:ext cx="1270001" cy="127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3000" cap="all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  <a:endParaRPr/>
            </a:p>
          </p:txBody>
        </p:sp>
        <p:sp>
          <p:nvSpPr>
            <p:cNvPr id="196" name="Line"/>
            <p:cNvSpPr/>
            <p:nvPr/>
          </p:nvSpPr>
          <p:spPr>
            <a:xfrm>
              <a:off x="0" y="635000"/>
              <a:ext cx="2057253" cy="0"/>
            </a:xfrm>
            <a:prstGeom prst="line">
              <a:avLst/>
            </a:prstGeom>
            <a:noFill/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0" name="Group"/>
          <p:cNvGrpSpPr/>
          <p:nvPr/>
        </p:nvGrpSpPr>
        <p:grpSpPr>
          <a:xfrm>
            <a:off x="4681702" y="4078196"/>
            <a:ext cx="1270001" cy="4831455"/>
            <a:chOff x="0" y="0"/>
            <a:chExt cx="1270000" cy="4831453"/>
          </a:xfrm>
        </p:grpSpPr>
        <p:sp>
          <p:nvSpPr>
            <p:cNvPr id="198" name="Line"/>
            <p:cNvSpPr/>
            <p:nvPr/>
          </p:nvSpPr>
          <p:spPr>
            <a:xfrm flipV="1">
              <a:off x="634999" y="0"/>
              <a:ext cx="1" cy="4087749"/>
            </a:xfrm>
            <a:prstGeom prst="line">
              <a:avLst/>
            </a:prstGeom>
            <a:noFill/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99" name="Circle"/>
            <p:cNvSpPr/>
            <p:nvPr/>
          </p:nvSpPr>
          <p:spPr>
            <a:xfrm>
              <a:off x="0" y="3561453"/>
              <a:ext cx="1270000" cy="1270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3000" cap="all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  <a:endParaRPr/>
            </a:p>
          </p:txBody>
        </p:sp>
      </p:grpSp>
      <p:grpSp>
        <p:nvGrpSpPr>
          <p:cNvPr id="203" name="Group"/>
          <p:cNvGrpSpPr/>
          <p:nvPr/>
        </p:nvGrpSpPr>
        <p:grpSpPr>
          <a:xfrm>
            <a:off x="5499668" y="8443734"/>
            <a:ext cx="3067682" cy="2901656"/>
            <a:chOff x="0" y="0"/>
            <a:chExt cx="3067680" cy="2901654"/>
          </a:xfrm>
        </p:grpSpPr>
        <p:sp>
          <p:nvSpPr>
            <p:cNvPr id="201" name="Line"/>
            <p:cNvSpPr/>
            <p:nvPr/>
          </p:nvSpPr>
          <p:spPr>
            <a:xfrm>
              <a:off x="0" y="-1"/>
              <a:ext cx="2370578" cy="2261142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2" name="Circle"/>
            <p:cNvSpPr/>
            <p:nvPr/>
          </p:nvSpPr>
          <p:spPr>
            <a:xfrm>
              <a:off x="1797680" y="1631654"/>
              <a:ext cx="1270001" cy="1270001"/>
            </a:xfrm>
            <a:prstGeom prst="ellipse">
              <a:avLst/>
            </a:prstGeom>
            <a:solidFill>
              <a:schemeClr val="accent2">
                <a:hueOff val="386192"/>
                <a:satOff val="21048"/>
                <a:lumOff val="-2046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3000" cap="all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  <a:endParaRPr/>
            </a:p>
          </p:txBody>
        </p:sp>
      </p:grpSp>
      <p:grpSp>
        <p:nvGrpSpPr>
          <p:cNvPr id="206" name="Group"/>
          <p:cNvGrpSpPr/>
          <p:nvPr/>
        </p:nvGrpSpPr>
        <p:grpSpPr>
          <a:xfrm>
            <a:off x="7932349" y="10075389"/>
            <a:ext cx="3734123" cy="1270001"/>
            <a:chOff x="0" y="0"/>
            <a:chExt cx="3734122" cy="1270000"/>
          </a:xfrm>
        </p:grpSpPr>
        <p:sp>
          <p:nvSpPr>
            <p:cNvPr id="204" name="Circle"/>
            <p:cNvSpPr/>
            <p:nvPr/>
          </p:nvSpPr>
          <p:spPr>
            <a:xfrm>
              <a:off x="2464122" y="0"/>
              <a:ext cx="1270001" cy="1270000"/>
            </a:xfrm>
            <a:prstGeom prst="ellipse">
              <a:avLst/>
            </a:prstGeom>
            <a:solidFill>
              <a:schemeClr val="accent2">
                <a:hueOff val="386192"/>
                <a:satOff val="21048"/>
                <a:lumOff val="-2046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3000" cap="all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  <a:endParaRPr/>
            </a:p>
          </p:txBody>
        </p:sp>
        <p:sp>
          <p:nvSpPr>
            <p:cNvPr id="205" name="Line"/>
            <p:cNvSpPr/>
            <p:nvPr/>
          </p:nvSpPr>
          <p:spPr>
            <a:xfrm>
              <a:off x="0" y="635000"/>
              <a:ext cx="3226444" cy="0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386192"/>
                  <a:satOff val="21048"/>
                  <a:lumOff val="-2046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9" name="Group"/>
          <p:cNvGrpSpPr/>
          <p:nvPr/>
        </p:nvGrpSpPr>
        <p:grpSpPr>
          <a:xfrm>
            <a:off x="10145469" y="10075389"/>
            <a:ext cx="3734124" cy="1270001"/>
            <a:chOff x="0" y="0"/>
            <a:chExt cx="3734122" cy="1270000"/>
          </a:xfrm>
        </p:grpSpPr>
        <p:sp>
          <p:nvSpPr>
            <p:cNvPr id="207" name="Circle"/>
            <p:cNvSpPr/>
            <p:nvPr/>
          </p:nvSpPr>
          <p:spPr>
            <a:xfrm>
              <a:off x="2464122" y="0"/>
              <a:ext cx="1270001" cy="1270000"/>
            </a:xfrm>
            <a:prstGeom prst="ellipse">
              <a:avLst/>
            </a:prstGeom>
            <a:solidFill>
              <a:schemeClr val="accent2">
                <a:hueOff val="386192"/>
                <a:satOff val="21048"/>
                <a:lumOff val="-2046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3000" cap="all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  <a:endParaRPr/>
            </a:p>
          </p:txBody>
        </p:sp>
        <p:sp>
          <p:nvSpPr>
            <p:cNvPr id="208" name="Line"/>
            <p:cNvSpPr/>
            <p:nvPr/>
          </p:nvSpPr>
          <p:spPr>
            <a:xfrm>
              <a:off x="0" y="635000"/>
              <a:ext cx="3226444" cy="0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386192"/>
                  <a:satOff val="21048"/>
                  <a:lumOff val="-2046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2" name="Group"/>
          <p:cNvGrpSpPr/>
          <p:nvPr/>
        </p:nvGrpSpPr>
        <p:grpSpPr>
          <a:xfrm>
            <a:off x="5272396" y="3528033"/>
            <a:ext cx="2822624" cy="3041965"/>
            <a:chOff x="0" y="0"/>
            <a:chExt cx="2822623" cy="3041963"/>
          </a:xfrm>
        </p:grpSpPr>
        <p:sp>
          <p:nvSpPr>
            <p:cNvPr id="210" name="Line"/>
            <p:cNvSpPr/>
            <p:nvPr/>
          </p:nvSpPr>
          <p:spPr>
            <a:xfrm>
              <a:off x="-1" y="-1"/>
              <a:ext cx="2120559" cy="2430525"/>
            </a:xfrm>
            <a:prstGeom prst="line">
              <a:avLst/>
            </a:prstGeom>
            <a:noFill/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11" name="Circle"/>
            <p:cNvSpPr/>
            <p:nvPr/>
          </p:nvSpPr>
          <p:spPr>
            <a:xfrm>
              <a:off x="1552623" y="1771963"/>
              <a:ext cx="1270001" cy="1270001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3000" cap="all">
                  <a:solidFill>
                    <a:srgbClr val="FFFFF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  <a:endParaRPr/>
            </a:p>
          </p:txBody>
        </p:sp>
      </p:grpSp>
      <p:grpSp>
        <p:nvGrpSpPr>
          <p:cNvPr id="222" name="Group"/>
          <p:cNvGrpSpPr/>
          <p:nvPr/>
        </p:nvGrpSpPr>
        <p:grpSpPr>
          <a:xfrm>
            <a:off x="5420286" y="2960345"/>
            <a:ext cx="4909381" cy="5949305"/>
            <a:chOff x="0" y="0"/>
            <a:chExt cx="4909379" cy="5949304"/>
          </a:xfrm>
        </p:grpSpPr>
        <p:grpSp>
          <p:nvGrpSpPr>
            <p:cNvPr id="217" name="Group"/>
            <p:cNvGrpSpPr/>
            <p:nvPr/>
          </p:nvGrpSpPr>
          <p:grpSpPr>
            <a:xfrm>
              <a:off x="97014" y="-1"/>
              <a:ext cx="4812366" cy="2974654"/>
              <a:chOff x="0" y="0"/>
              <a:chExt cx="4812365" cy="2974652"/>
            </a:xfrm>
          </p:grpSpPr>
          <p:sp>
            <p:nvSpPr>
              <p:cNvPr id="213" name="Line"/>
              <p:cNvSpPr/>
              <p:nvPr/>
            </p:nvSpPr>
            <p:spPr>
              <a:xfrm flipV="1">
                <a:off x="2041120" y="879197"/>
                <a:ext cx="2095455" cy="2095456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216" name="Group"/>
              <p:cNvGrpSpPr/>
              <p:nvPr/>
            </p:nvGrpSpPr>
            <p:grpSpPr>
              <a:xfrm>
                <a:off x="-1" y="0"/>
                <a:ext cx="4812367" cy="1270000"/>
                <a:chOff x="0" y="0"/>
                <a:chExt cx="4812365" cy="1270000"/>
              </a:xfrm>
            </p:grpSpPr>
            <p:sp>
              <p:nvSpPr>
                <p:cNvPr id="214" name="Circle"/>
                <p:cNvSpPr/>
                <p:nvPr/>
              </p:nvSpPr>
              <p:spPr>
                <a:xfrm>
                  <a:off x="3542365" y="0"/>
                  <a:ext cx="1270001" cy="127000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120000"/>
                    </a:lnSpc>
                    <a:defRPr sz="3000" cap="all">
                      <a:latin typeface="Proxima Nova Extrabold"/>
                      <a:ea typeface="Proxima Nova Extrabold"/>
                      <a:cs typeface="Proxima Nova Extrabold"/>
                      <a:sym typeface="Proxima Nova Extrabold"/>
                    </a:defRPr>
                  </a:pPr>
                  <a:endParaRPr/>
                </a:p>
              </p:txBody>
            </p:sp>
            <p:sp>
              <p:nvSpPr>
                <p:cNvPr id="215" name="Line"/>
                <p:cNvSpPr/>
                <p:nvPr/>
              </p:nvSpPr>
              <p:spPr>
                <a:xfrm>
                  <a:off x="0" y="635000"/>
                  <a:ext cx="3972951" cy="0"/>
                </a:xfrm>
                <a:prstGeom prst="line">
                  <a:avLst/>
                </a:prstGeom>
                <a:noFill/>
                <a:ln w="50800" cap="flat">
                  <a:solidFill>
                    <a:schemeClr val="accent4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</p:grpSp>
        </p:grpSp>
        <p:sp>
          <p:nvSpPr>
            <p:cNvPr id="218" name="Line"/>
            <p:cNvSpPr/>
            <p:nvPr/>
          </p:nvSpPr>
          <p:spPr>
            <a:xfrm>
              <a:off x="2026202" y="2922676"/>
              <a:ext cx="1971820" cy="2265161"/>
            </a:xfrm>
            <a:prstGeom prst="line">
              <a:avLst/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221" name="Group"/>
            <p:cNvGrpSpPr/>
            <p:nvPr/>
          </p:nvGrpSpPr>
          <p:grpSpPr>
            <a:xfrm>
              <a:off x="0" y="4679304"/>
              <a:ext cx="4741174" cy="1270001"/>
              <a:chOff x="0" y="0"/>
              <a:chExt cx="4741173" cy="1270000"/>
            </a:xfrm>
          </p:grpSpPr>
          <p:sp>
            <p:nvSpPr>
              <p:cNvPr id="219" name="Circle"/>
              <p:cNvSpPr/>
              <p:nvPr/>
            </p:nvSpPr>
            <p:spPr>
              <a:xfrm>
                <a:off x="3471173" y="0"/>
                <a:ext cx="1270001" cy="127000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120000"/>
                  </a:lnSpc>
                  <a:defRPr sz="3000" cap="all">
                    <a:latin typeface="Proxima Nova Extrabold"/>
                    <a:ea typeface="Proxima Nova Extrabold"/>
                    <a:cs typeface="Proxima Nova Extrabold"/>
                    <a:sym typeface="Proxima Nova Extrabold"/>
                  </a:defRPr>
                </a:pPr>
                <a:endParaRPr/>
              </a:p>
            </p:txBody>
          </p:sp>
          <p:sp>
            <p:nvSpPr>
              <p:cNvPr id="220" name="Line"/>
              <p:cNvSpPr/>
              <p:nvPr/>
            </p:nvSpPr>
            <p:spPr>
              <a:xfrm>
                <a:off x="0" y="683043"/>
                <a:ext cx="3962952" cy="1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227" name="Group"/>
          <p:cNvGrpSpPr/>
          <p:nvPr/>
        </p:nvGrpSpPr>
        <p:grpSpPr>
          <a:xfrm>
            <a:off x="9231254" y="7639649"/>
            <a:ext cx="6480076" cy="3070741"/>
            <a:chOff x="0" y="0"/>
            <a:chExt cx="6480075" cy="3070739"/>
          </a:xfrm>
        </p:grpSpPr>
        <p:sp>
          <p:nvSpPr>
            <p:cNvPr id="223" name="Line"/>
            <p:cNvSpPr/>
            <p:nvPr/>
          </p:nvSpPr>
          <p:spPr>
            <a:xfrm flipV="1">
              <a:off x="4014799" y="654357"/>
              <a:ext cx="1881105" cy="2416383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386192"/>
                  <a:satOff val="21048"/>
                  <a:lumOff val="-2046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226" name="Group"/>
            <p:cNvGrpSpPr/>
            <p:nvPr/>
          </p:nvGrpSpPr>
          <p:grpSpPr>
            <a:xfrm>
              <a:off x="-1" y="0"/>
              <a:ext cx="6480076" cy="1270000"/>
              <a:chOff x="0" y="0"/>
              <a:chExt cx="6480075" cy="1270000"/>
            </a:xfrm>
          </p:grpSpPr>
          <p:sp>
            <p:nvSpPr>
              <p:cNvPr id="224" name="Circle"/>
              <p:cNvSpPr/>
              <p:nvPr/>
            </p:nvSpPr>
            <p:spPr>
              <a:xfrm>
                <a:off x="5210075" y="0"/>
                <a:ext cx="1270001" cy="127000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120000"/>
                  </a:lnSpc>
                  <a:defRPr sz="3000" cap="all">
                    <a:latin typeface="Proxima Nova Extrabold"/>
                    <a:ea typeface="Proxima Nova Extrabold"/>
                    <a:cs typeface="Proxima Nova Extrabold"/>
                    <a:sym typeface="Proxima Nova Extrabold"/>
                  </a:defRPr>
                </a:pPr>
                <a:endParaRPr/>
              </a:p>
            </p:txBody>
          </p:sp>
          <p:sp>
            <p:nvSpPr>
              <p:cNvPr id="225" name="Line"/>
              <p:cNvSpPr/>
              <p:nvPr/>
            </p:nvSpPr>
            <p:spPr>
              <a:xfrm>
                <a:off x="0" y="635000"/>
                <a:ext cx="5921491" cy="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234" name="Group"/>
          <p:cNvGrpSpPr/>
          <p:nvPr/>
        </p:nvGrpSpPr>
        <p:grpSpPr>
          <a:xfrm>
            <a:off x="12549937" y="5299997"/>
            <a:ext cx="4932627" cy="2974653"/>
            <a:chOff x="0" y="0"/>
            <a:chExt cx="4932626" cy="2974651"/>
          </a:xfrm>
        </p:grpSpPr>
        <p:grpSp>
          <p:nvGrpSpPr>
            <p:cNvPr id="230" name="Group"/>
            <p:cNvGrpSpPr/>
            <p:nvPr/>
          </p:nvGrpSpPr>
          <p:grpSpPr>
            <a:xfrm>
              <a:off x="2585433" y="0"/>
              <a:ext cx="2347194" cy="2974652"/>
              <a:chOff x="0" y="0"/>
              <a:chExt cx="2347192" cy="2974652"/>
            </a:xfrm>
          </p:grpSpPr>
          <p:sp>
            <p:nvSpPr>
              <p:cNvPr id="228" name="Line"/>
              <p:cNvSpPr/>
              <p:nvPr/>
            </p:nvSpPr>
            <p:spPr>
              <a:xfrm flipV="1">
                <a:off x="-1" y="141352"/>
                <a:ext cx="1961980" cy="2833301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" name="Circle"/>
              <p:cNvSpPr/>
              <p:nvPr/>
            </p:nvSpPr>
            <p:spPr>
              <a:xfrm>
                <a:off x="1077192" y="0"/>
                <a:ext cx="1270001" cy="1270000"/>
              </a:xfrm>
              <a:prstGeom prst="ellipse">
                <a:avLst/>
              </a:prstGeom>
              <a:solidFill>
                <a:schemeClr val="accent2">
                  <a:hueOff val="-113182"/>
                  <a:satOff val="-20203"/>
                  <a:lumOff val="1883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120000"/>
                  </a:lnSpc>
                  <a:defRPr sz="3000" cap="all">
                    <a:latin typeface="Proxima Nova Extrabold"/>
                    <a:ea typeface="Proxima Nova Extrabold"/>
                    <a:cs typeface="Proxima Nova Extrabold"/>
                    <a:sym typeface="Proxima Nova Extrabold"/>
                  </a:defRPr>
                </a:pPr>
                <a:endParaRPr/>
              </a:p>
            </p:txBody>
          </p:sp>
        </p:grpSp>
        <p:grpSp>
          <p:nvGrpSpPr>
            <p:cNvPr id="233" name="Group"/>
            <p:cNvGrpSpPr/>
            <p:nvPr/>
          </p:nvGrpSpPr>
          <p:grpSpPr>
            <a:xfrm>
              <a:off x="0" y="0"/>
              <a:ext cx="3036161" cy="1270000"/>
              <a:chOff x="0" y="0"/>
              <a:chExt cx="3036160" cy="1270000"/>
            </a:xfrm>
          </p:grpSpPr>
          <p:sp>
            <p:nvSpPr>
              <p:cNvPr id="231" name="Rectangle"/>
              <p:cNvSpPr/>
              <p:nvPr/>
            </p:nvSpPr>
            <p:spPr>
              <a:xfrm>
                <a:off x="0" y="0"/>
                <a:ext cx="3036161" cy="1270000"/>
              </a:xfrm>
              <a:prstGeom prst="rect">
                <a:avLst/>
              </a:prstGeom>
              <a:solidFill>
                <a:schemeClr val="accent2">
                  <a:hueOff val="-113182"/>
                  <a:satOff val="-20203"/>
                  <a:lumOff val="1883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120000"/>
                  </a:lnSpc>
                  <a:defRPr sz="3000" cap="all">
                    <a:solidFill>
                      <a:srgbClr val="FFFFFF"/>
                    </a:solidFill>
                    <a:latin typeface="Proxima Nova Extrabold"/>
                    <a:ea typeface="Proxima Nova Extrabold"/>
                    <a:cs typeface="Proxima Nova Extrabold"/>
                    <a:sym typeface="Proxima Nova Extrabold"/>
                  </a:defRPr>
                </a:pPr>
                <a:endParaRPr/>
              </a:p>
            </p:txBody>
          </p:sp>
          <p:sp>
            <p:nvSpPr>
              <p:cNvPr id="232" name="RELEASE"/>
              <p:cNvSpPr txBox="1"/>
              <p:nvPr/>
            </p:nvSpPr>
            <p:spPr>
              <a:xfrm>
                <a:off x="202992" y="419100"/>
                <a:ext cx="1285546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r>
                  <a:t>RELEASE</a:t>
                </a:r>
              </a:p>
            </p:txBody>
          </p:sp>
        </p:grpSp>
      </p:grpSp>
      <p:grpSp>
        <p:nvGrpSpPr>
          <p:cNvPr id="237" name="Group"/>
          <p:cNvGrpSpPr/>
          <p:nvPr/>
        </p:nvGrpSpPr>
        <p:grpSpPr>
          <a:xfrm>
            <a:off x="16434275" y="5299997"/>
            <a:ext cx="2996648" cy="1270001"/>
            <a:chOff x="0" y="0"/>
            <a:chExt cx="2996646" cy="1270000"/>
          </a:xfrm>
        </p:grpSpPr>
        <p:sp>
          <p:nvSpPr>
            <p:cNvPr id="235" name="Circle"/>
            <p:cNvSpPr/>
            <p:nvPr/>
          </p:nvSpPr>
          <p:spPr>
            <a:xfrm>
              <a:off x="1726646" y="0"/>
              <a:ext cx="1270001" cy="1270000"/>
            </a:xfrm>
            <a:prstGeom prst="ellipse">
              <a:avLst/>
            </a:prstGeom>
            <a:solidFill>
              <a:schemeClr val="accent2">
                <a:hueOff val="-113182"/>
                <a:satOff val="-20203"/>
                <a:lumOff val="1883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3000" cap="all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  <a:endParaRPr/>
            </a:p>
          </p:txBody>
        </p:sp>
        <p:sp>
          <p:nvSpPr>
            <p:cNvPr id="236" name="Line"/>
            <p:cNvSpPr/>
            <p:nvPr/>
          </p:nvSpPr>
          <p:spPr>
            <a:xfrm>
              <a:off x="0" y="635000"/>
              <a:ext cx="2331790" cy="0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-113182"/>
                  <a:satOff val="-20203"/>
                  <a:lumOff val="1883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1" name="Group"/>
          <p:cNvGrpSpPr/>
          <p:nvPr/>
        </p:nvGrpSpPr>
        <p:grpSpPr>
          <a:xfrm>
            <a:off x="15194412" y="5934997"/>
            <a:ext cx="6598158" cy="2974653"/>
            <a:chOff x="0" y="0"/>
            <a:chExt cx="6598156" cy="2974652"/>
          </a:xfrm>
        </p:grpSpPr>
        <p:sp>
          <p:nvSpPr>
            <p:cNvPr id="238" name="Line"/>
            <p:cNvSpPr/>
            <p:nvPr/>
          </p:nvSpPr>
          <p:spPr>
            <a:xfrm>
              <a:off x="3266943" y="0"/>
              <a:ext cx="2711929" cy="2428069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-113182"/>
                  <a:satOff val="-20203"/>
                  <a:lumOff val="1883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39" name="Circle"/>
            <p:cNvSpPr/>
            <p:nvPr/>
          </p:nvSpPr>
          <p:spPr>
            <a:xfrm>
              <a:off x="5328156" y="1704652"/>
              <a:ext cx="1270001" cy="1270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3000" cap="all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  <a:endParaRPr/>
            </a:p>
          </p:txBody>
        </p:sp>
        <p:sp>
          <p:nvSpPr>
            <p:cNvPr id="240" name="Line"/>
            <p:cNvSpPr/>
            <p:nvPr/>
          </p:nvSpPr>
          <p:spPr>
            <a:xfrm>
              <a:off x="0" y="2339652"/>
              <a:ext cx="5780765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5" name="Group"/>
          <p:cNvGrpSpPr/>
          <p:nvPr/>
        </p:nvGrpSpPr>
        <p:grpSpPr>
          <a:xfrm>
            <a:off x="10086429" y="2960345"/>
            <a:ext cx="11706141" cy="2974653"/>
            <a:chOff x="0" y="0"/>
            <a:chExt cx="11706139" cy="2974652"/>
          </a:xfrm>
        </p:grpSpPr>
        <p:sp>
          <p:nvSpPr>
            <p:cNvPr id="242" name="Line"/>
            <p:cNvSpPr/>
            <p:nvPr/>
          </p:nvSpPr>
          <p:spPr>
            <a:xfrm flipV="1">
              <a:off x="8335566" y="715427"/>
              <a:ext cx="2790650" cy="2259226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-113182"/>
                  <a:satOff val="-20203"/>
                  <a:lumOff val="1883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3" name="Circle"/>
            <p:cNvSpPr/>
            <p:nvPr/>
          </p:nvSpPr>
          <p:spPr>
            <a:xfrm>
              <a:off x="10436139" y="0"/>
              <a:ext cx="1270001" cy="127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3000" cap="all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  <a:endParaRPr/>
            </a:p>
          </p:txBody>
        </p:sp>
        <p:sp>
          <p:nvSpPr>
            <p:cNvPr id="244" name="Line"/>
            <p:cNvSpPr/>
            <p:nvPr/>
          </p:nvSpPr>
          <p:spPr>
            <a:xfrm>
              <a:off x="0" y="635000"/>
              <a:ext cx="10667345" cy="0"/>
            </a:xfrm>
            <a:prstGeom prst="line">
              <a:avLst/>
            </a:prstGeom>
            <a:noFill/>
            <a:ln w="508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4681702" y="1994450"/>
            <a:ext cx="1270001" cy="735897"/>
            <a:chOff x="0" y="0"/>
            <a:chExt cx="1270000" cy="735895"/>
          </a:xfrm>
        </p:grpSpPr>
        <p:sp>
          <p:nvSpPr>
            <p:cNvPr id="246" name="Rectangle"/>
            <p:cNvSpPr/>
            <p:nvPr/>
          </p:nvSpPr>
          <p:spPr>
            <a:xfrm>
              <a:off x="0" y="0"/>
              <a:ext cx="1270000" cy="735896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3000" cap="all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  <a:endParaRPr/>
            </a:p>
          </p:txBody>
        </p:sp>
        <p:sp>
          <p:nvSpPr>
            <p:cNvPr id="247" name="V 1.0"/>
            <p:cNvSpPr txBox="1"/>
            <p:nvPr/>
          </p:nvSpPr>
          <p:spPr>
            <a:xfrm>
              <a:off x="266738" y="152047"/>
              <a:ext cx="736524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V 1.0</a:t>
              </a:r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9020305" y="1994450"/>
            <a:ext cx="1270001" cy="735897"/>
            <a:chOff x="0" y="0"/>
            <a:chExt cx="1270000" cy="735895"/>
          </a:xfrm>
        </p:grpSpPr>
        <p:sp>
          <p:nvSpPr>
            <p:cNvPr id="249" name="Rectangle"/>
            <p:cNvSpPr/>
            <p:nvPr/>
          </p:nvSpPr>
          <p:spPr>
            <a:xfrm>
              <a:off x="0" y="0"/>
              <a:ext cx="1270000" cy="735896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3000" cap="all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  <a:endParaRPr/>
            </a:p>
          </p:txBody>
        </p:sp>
        <p:sp>
          <p:nvSpPr>
            <p:cNvPr id="250" name="V 1.1"/>
            <p:cNvSpPr txBox="1"/>
            <p:nvPr/>
          </p:nvSpPr>
          <p:spPr>
            <a:xfrm>
              <a:off x="309765" y="152047"/>
              <a:ext cx="650470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V 1.1</a:t>
              </a:r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20542250" y="1994450"/>
            <a:ext cx="1270000" cy="735897"/>
            <a:chOff x="0" y="0"/>
            <a:chExt cx="1270000" cy="735895"/>
          </a:xfrm>
        </p:grpSpPr>
        <p:sp>
          <p:nvSpPr>
            <p:cNvPr id="252" name="Rectangle"/>
            <p:cNvSpPr/>
            <p:nvPr/>
          </p:nvSpPr>
          <p:spPr>
            <a:xfrm>
              <a:off x="0" y="0"/>
              <a:ext cx="1270000" cy="735896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3000" cap="all">
                  <a:latin typeface="Proxima Nova Extrabold"/>
                  <a:ea typeface="Proxima Nova Extrabold"/>
                  <a:cs typeface="Proxima Nova Extrabold"/>
                  <a:sym typeface="Proxima Nova Extrabold"/>
                </a:defRPr>
              </a:pPr>
              <a:endParaRPr/>
            </a:p>
          </p:txBody>
        </p:sp>
        <p:sp>
          <p:nvSpPr>
            <p:cNvPr id="253" name="V 2"/>
            <p:cNvSpPr txBox="1"/>
            <p:nvPr/>
          </p:nvSpPr>
          <p:spPr>
            <a:xfrm>
              <a:off x="362712" y="152047"/>
              <a:ext cx="544577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V 2</a:t>
              </a:r>
            </a:p>
          </p:txBody>
        </p:sp>
      </p:grpSp>
      <p:pic>
        <p:nvPicPr>
          <p:cNvPr id="255" name="yikes.gif" descr="yikes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3603199" y="4371090"/>
            <a:ext cx="3224809" cy="3224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greatsuccess.gif" descr="greatsuccess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139" y="9257393"/>
            <a:ext cx="6096001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bug.gif" descr="bug.gi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1919" y="3887403"/>
            <a:ext cx="4192184" cy="4192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missedbug.gif" descr="missedbug.gi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481536" y="4101715"/>
            <a:ext cx="6350001" cy="3416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accel="50000" decel="50000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2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2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2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2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8" fill="hold" grpId="2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6" presetClass="emph" presetSubtype="0" accel="50000" decel="50000" fill="hold" grpId="26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1000" fill="hold"/>
                                        <p:tgtEl>
                                          <p:spTgt spid="256"/>
                                        </p:tgtEl>
                                      </p:cBhvr>
                                      <p:by x="351043" y="35104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72801 -0.222402" pathEditMode="relative">
                                      <p:cBhvr>
                                        <p:cTn id="118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4" animBg="1" advAuto="0"/>
      <p:bldP spid="188" grpId="1" animBg="1" advAuto="0"/>
      <p:bldP spid="191" grpId="2" animBg="1" advAuto="0"/>
      <p:bldP spid="194" grpId="3" animBg="1" advAuto="0"/>
      <p:bldP spid="197" grpId="6" animBg="1" advAuto="0"/>
      <p:bldP spid="200" grpId="7" animBg="1" advAuto="0"/>
      <p:bldP spid="203" grpId="8" animBg="1" advAuto="0"/>
      <p:bldP spid="206" grpId="9" animBg="1" advAuto="0"/>
      <p:bldP spid="209" grpId="10" animBg="1" advAuto="0"/>
      <p:bldP spid="212" grpId="14" animBg="1" advAuto="0"/>
      <p:bldP spid="222" grpId="16" animBg="1" advAuto="0"/>
      <p:bldP spid="227" grpId="17" animBg="1" advAuto="0"/>
      <p:bldP spid="234" grpId="18" animBg="1" advAuto="0"/>
      <p:bldP spid="237" grpId="21" animBg="1" advAuto="0"/>
      <p:bldP spid="241" grpId="24" animBg="1" advAuto="0"/>
      <p:bldP spid="245" grpId="23" animBg="1" advAuto="0"/>
      <p:bldP spid="248" grpId="5" animBg="1" advAuto="0"/>
      <p:bldP spid="251" grpId="15" animBg="1" advAuto="0"/>
      <p:bldP spid="254" grpId="22" animBg="1" advAuto="0"/>
      <p:bldP spid="256" grpId="25" animBg="1" advAuto="0"/>
      <p:bldP spid="256" grpId="26" animBg="1" advAuto="0"/>
      <p:bldP spid="257" grpId="11" animBg="1" advAuto="0"/>
      <p:bldP spid="257" grpId="12" animBg="1" advAuto="0"/>
      <p:bldP spid="257" grpId="13" animBg="1" advAuto="0"/>
      <p:bldP spid="258" grpId="19" animBg="1" advAuto="0"/>
      <p:bldP spid="258" grpId="20" animBg="1" advAuto="0"/>
    </p:bldLst>
  </p:timing>
</p:sld>
</file>

<file path=ppt/theme/theme1.xml><?xml version="1.0" encoding="utf-8"?>
<a:theme xmlns:a="http://schemas.openxmlformats.org/drawingml/2006/main" name="25_BoldColor">
  <a:themeElements>
    <a:clrScheme name="25_BoldColor">
      <a:dk1>
        <a:srgbClr val="000000"/>
      </a:dk1>
      <a:lt1>
        <a:srgbClr val="00BFF3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">
      <a:majorFont>
        <a:latin typeface="Druk Medium"/>
        <a:ea typeface="Druk Medium"/>
        <a:cs typeface="Druk Medium"/>
      </a:majorFont>
      <a:minorFont>
        <a:latin typeface="Druk Medium"/>
        <a:ea typeface="Druk Medium"/>
        <a:cs typeface="Druk Medium"/>
      </a:minorFont>
    </a:fontScheme>
    <a:fmtScheme name="25_Bold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5_BoldColor">
  <a:themeElements>
    <a:clrScheme name="25_BoldColor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">
      <a:majorFont>
        <a:latin typeface="Druk Medium"/>
        <a:ea typeface="Druk Medium"/>
        <a:cs typeface="Druk Medium"/>
      </a:majorFont>
      <a:minorFont>
        <a:latin typeface="Druk Medium"/>
        <a:ea typeface="Druk Medium"/>
        <a:cs typeface="Druk Medium"/>
      </a:minorFont>
    </a:fontScheme>
    <a:fmtScheme name="25_Bold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135</Words>
  <Application>Microsoft Office PowerPoint</Application>
  <PresentationFormat>Custom</PresentationFormat>
  <Paragraphs>32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 Black</vt:lpstr>
      <vt:lpstr>Druk Medium</vt:lpstr>
      <vt:lpstr>Helvetica Neue</vt:lpstr>
      <vt:lpstr>Proxima Nova</vt:lpstr>
      <vt:lpstr>Proxima Nova Extrabold</vt:lpstr>
      <vt:lpstr>Proxima Nova Medium</vt:lpstr>
      <vt:lpstr>Proxima Nova Semibold</vt:lpstr>
      <vt:lpstr>25_BoldColor</vt:lpstr>
      <vt:lpstr>PowerPoint Presentation</vt:lpstr>
      <vt:lpstr>PowerPoint Presentation</vt:lpstr>
      <vt:lpstr>This is a brutal way to save files</vt:lpstr>
      <vt:lpstr>PowerPoint Presentation</vt:lpstr>
      <vt:lpstr>Basics of git</vt:lpstr>
      <vt:lpstr>PowerPoint Presentation</vt:lpstr>
      <vt:lpstr>PowerPoint Presentation</vt:lpstr>
      <vt:lpstr>PowerPoint Presentation</vt:lpstr>
      <vt:lpstr>GIT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Boden, Marc</cp:lastModifiedBy>
  <cp:revision>3</cp:revision>
  <dcterms:modified xsi:type="dcterms:W3CDTF">2021-09-02T15:03:42Z</dcterms:modified>
</cp:coreProperties>
</file>